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2" r:id="rId4"/>
    <p:sldId id="296" r:id="rId5"/>
    <p:sldId id="298"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multiLvlStrRef>
              <c:f>Лист1!$I$12:$J$21</c:f>
              <c:multiLvlStrCache>
                <c:ptCount val="10"/>
                <c:lvl>
                  <c:pt idx="0">
                    <c:v>да</c:v>
                  </c:pt>
                  <c:pt idx="1">
                    <c:v>нет</c:v>
                  </c:pt>
                  <c:pt idx="2">
                    <c:v>да</c:v>
                  </c:pt>
                  <c:pt idx="3">
                    <c:v>нет</c:v>
                  </c:pt>
                  <c:pt idx="4">
                    <c:v>да</c:v>
                  </c:pt>
                  <c:pt idx="5">
                    <c:v>нет</c:v>
                  </c:pt>
                  <c:pt idx="6">
                    <c:v>жители села</c:v>
                  </c:pt>
                  <c:pt idx="7">
                    <c:v>администрация сельского поселения</c:v>
                  </c:pt>
                  <c:pt idx="8">
                    <c:v>да</c:v>
                  </c:pt>
                  <c:pt idx="9">
                    <c:v>нет</c:v>
                  </c:pt>
                </c:lvl>
                <c:lvl>
                  <c:pt idx="0">
                    <c:v>1</c:v>
                  </c:pt>
                  <c:pt idx="2">
                    <c:v>2</c:v>
                  </c:pt>
                  <c:pt idx="4">
                    <c:v>3</c:v>
                  </c:pt>
                  <c:pt idx="6">
                    <c:v>4</c:v>
                  </c:pt>
                  <c:pt idx="8">
                    <c:v>5</c:v>
                  </c:pt>
                </c:lvl>
              </c:multiLvlStrCache>
            </c:multiLvlStrRef>
          </c:cat>
          <c:val>
            <c:numRef>
              <c:f>Лист1!$K$12:$K$21</c:f>
              <c:numCache>
                <c:formatCode>General</c:formatCode>
                <c:ptCount val="10"/>
                <c:pt idx="0">
                  <c:v>20</c:v>
                </c:pt>
                <c:pt idx="1">
                  <c:v>3</c:v>
                </c:pt>
                <c:pt idx="2">
                  <c:v>15</c:v>
                </c:pt>
                <c:pt idx="3">
                  <c:v>8</c:v>
                </c:pt>
                <c:pt idx="4">
                  <c:v>0</c:v>
                </c:pt>
                <c:pt idx="5">
                  <c:v>23</c:v>
                </c:pt>
                <c:pt idx="6">
                  <c:v>5</c:v>
                </c:pt>
                <c:pt idx="7">
                  <c:v>18</c:v>
                </c:pt>
                <c:pt idx="8">
                  <c:v>12</c:v>
                </c:pt>
                <c:pt idx="9">
                  <c:v>13</c:v>
                </c:pt>
              </c:numCache>
            </c:numRef>
          </c:val>
          <c:extLst>
            <c:ext xmlns:c16="http://schemas.microsoft.com/office/drawing/2014/chart" uri="{C3380CC4-5D6E-409C-BE32-E72D297353CC}">
              <c16:uniqueId val="{00000000-2476-4FF0-8027-398E7A28A494}"/>
            </c:ext>
          </c:extLst>
        </c:ser>
        <c:dLbls>
          <c:showLegendKey val="0"/>
          <c:showVal val="0"/>
          <c:showCatName val="0"/>
          <c:showSerName val="0"/>
          <c:showPercent val="0"/>
          <c:showBubbleSize val="0"/>
        </c:dLbls>
        <c:gapWidth val="150"/>
        <c:shape val="box"/>
        <c:axId val="76483584"/>
        <c:axId val="76633216"/>
        <c:axId val="0"/>
      </c:bar3DChart>
      <c:catAx>
        <c:axId val="76483584"/>
        <c:scaling>
          <c:orientation val="minMax"/>
        </c:scaling>
        <c:delete val="0"/>
        <c:axPos val="b"/>
        <c:numFmt formatCode="General" sourceLinked="0"/>
        <c:majorTickMark val="out"/>
        <c:minorTickMark val="none"/>
        <c:tickLblPos val="nextTo"/>
        <c:crossAx val="76633216"/>
        <c:crosses val="autoZero"/>
        <c:auto val="1"/>
        <c:lblAlgn val="ctr"/>
        <c:lblOffset val="100"/>
        <c:noMultiLvlLbl val="0"/>
      </c:catAx>
      <c:valAx>
        <c:axId val="76633216"/>
        <c:scaling>
          <c:orientation val="minMax"/>
        </c:scaling>
        <c:delete val="0"/>
        <c:axPos val="l"/>
        <c:majorGridlines/>
        <c:numFmt formatCode="General" sourceLinked="1"/>
        <c:majorTickMark val="out"/>
        <c:minorTickMark val="none"/>
        <c:tickLblPos val="nextTo"/>
        <c:crossAx val="7648358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363135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09350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343437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21123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63142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99042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18343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67211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85877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951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D394C0-4C44-49A5-84DA-F2D7025FCE75}"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03B26-D11F-43E9-812F-61598E2CFD11}" type="slidenum">
              <a:rPr lang="ru-RU" smtClean="0"/>
              <a:pPr/>
              <a:t>‹#›</a:t>
            </a:fld>
            <a:endParaRPr lang="ru-RU"/>
          </a:p>
        </p:txBody>
      </p:sp>
    </p:spTree>
    <p:extLst>
      <p:ext uri="{BB962C8B-B14F-4D97-AF65-F5344CB8AC3E}">
        <p14:creationId xmlns:p14="http://schemas.microsoft.com/office/powerpoint/2010/main" val="21214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394C0-4C44-49A5-84DA-F2D7025FCE75}" type="datetimeFigureOut">
              <a:rPr lang="ru-RU" smtClean="0"/>
              <a:pPr/>
              <a:t>01.02.2021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03B26-D11F-43E9-812F-61598E2CFD11}" type="slidenum">
              <a:rPr lang="ru-RU" smtClean="0"/>
              <a:pPr/>
              <a:t>‹#›</a:t>
            </a:fld>
            <a:endParaRPr lang="ru-RU"/>
          </a:p>
        </p:txBody>
      </p:sp>
    </p:spTree>
    <p:extLst>
      <p:ext uri="{BB962C8B-B14F-4D97-AF65-F5344CB8AC3E}">
        <p14:creationId xmlns:p14="http://schemas.microsoft.com/office/powerpoint/2010/main" val="284280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61826" y="91069"/>
            <a:ext cx="4802662" cy="3913995"/>
          </a:xfrm>
        </p:spPr>
        <p:txBody>
          <a:bodyPr>
            <a:noAutofit/>
          </a:bodyPr>
          <a:lstStyle/>
          <a:p>
            <a:r>
              <a:rPr lang="en-US" sz="2800" b="1" dirty="0" smtClean="0">
                <a:solidFill>
                  <a:srgbClr val="1D5D03"/>
                </a:solidFill>
                <a:latin typeface="Monotype Corsiva" pitchFamily="66" charset="0"/>
              </a:rPr>
              <a:t>XXI</a:t>
            </a:r>
            <a:r>
              <a:rPr lang="ru-RU" sz="2800" b="1" dirty="0" smtClean="0">
                <a:solidFill>
                  <a:srgbClr val="1D5D03"/>
                </a:solidFill>
                <a:latin typeface="Monotype Corsiva" pitchFamily="66" charset="0"/>
              </a:rPr>
              <a:t> </a:t>
            </a:r>
            <a:r>
              <a:rPr lang="ru-RU" sz="2800" b="1" dirty="0" smtClean="0">
                <a:solidFill>
                  <a:srgbClr val="1D5D03"/>
                </a:solidFill>
                <a:latin typeface="Monotype Corsiva" pitchFamily="66" charset="0"/>
              </a:rPr>
              <a:t>областной конкурс социальных проектов  в рамках Всероссийской акции «</a:t>
            </a:r>
            <a:r>
              <a:rPr lang="ru-RU" sz="2800" b="1" dirty="0" smtClean="0">
                <a:solidFill>
                  <a:srgbClr val="1D5D03"/>
                </a:solidFill>
                <a:latin typeface="Monotype Corsiva" pitchFamily="66" charset="0"/>
              </a:rPr>
              <a:t>Я - гражданин России</a:t>
            </a:r>
            <a:r>
              <a:rPr lang="ru-RU" sz="2800" b="1" dirty="0" smtClean="0">
                <a:solidFill>
                  <a:srgbClr val="1D5D03"/>
                </a:solidFill>
                <a:latin typeface="Monotype Corsiva" pitchFamily="66" charset="0"/>
              </a:rPr>
              <a:t>»</a:t>
            </a:r>
            <a:br>
              <a:rPr lang="ru-RU" sz="2800" b="1" dirty="0" smtClean="0">
                <a:solidFill>
                  <a:srgbClr val="1D5D03"/>
                </a:solidFill>
                <a:latin typeface="Monotype Corsiva" pitchFamily="66" charset="0"/>
              </a:rPr>
            </a:br>
            <a:r>
              <a:rPr lang="ru-RU" sz="2800" b="1" dirty="0" smtClean="0">
                <a:solidFill>
                  <a:srgbClr val="1D5D03"/>
                </a:solidFill>
                <a:latin typeface="Monotype Corsiva" pitchFamily="66" charset="0"/>
              </a:rPr>
              <a:t/>
            </a:r>
            <a:br>
              <a:rPr lang="ru-RU" sz="2800" b="1" dirty="0" smtClean="0">
                <a:solidFill>
                  <a:srgbClr val="1D5D03"/>
                </a:solidFill>
                <a:latin typeface="Monotype Corsiva" pitchFamily="66" charset="0"/>
              </a:rPr>
            </a:br>
            <a:r>
              <a:rPr lang="ru-RU" sz="4000" b="1" dirty="0" smtClean="0">
                <a:solidFill>
                  <a:srgbClr val="1D5D03"/>
                </a:solidFill>
                <a:latin typeface="Monotype Corsiva" pitchFamily="66" charset="0"/>
              </a:rPr>
              <a:t>Проект </a:t>
            </a:r>
            <a:r>
              <a:rPr lang="ru-RU" sz="4000" b="1" dirty="0" smtClean="0">
                <a:solidFill>
                  <a:srgbClr val="1D5D03"/>
                </a:solidFill>
                <a:latin typeface="Monotype Corsiva" pitchFamily="66" charset="0"/>
              </a:rPr>
              <a:t>«Возвращение  к истокам»</a:t>
            </a:r>
            <a:endParaRPr lang="ru-RU" sz="4000" b="1" dirty="0">
              <a:solidFill>
                <a:srgbClr val="1D5D03"/>
              </a:solidFill>
              <a:latin typeface="Monotype Corsiva" pitchFamily="66" charset="0"/>
            </a:endParaRPr>
          </a:p>
        </p:txBody>
      </p:sp>
      <p:sp>
        <p:nvSpPr>
          <p:cNvPr id="3" name="Подзаголовок 2"/>
          <p:cNvSpPr>
            <a:spLocks noGrp="1"/>
          </p:cNvSpPr>
          <p:nvPr>
            <p:ph type="subTitle" idx="1"/>
          </p:nvPr>
        </p:nvSpPr>
        <p:spPr>
          <a:xfrm>
            <a:off x="2699792" y="4653136"/>
            <a:ext cx="6264696" cy="1872208"/>
          </a:xfrm>
        </p:spPr>
        <p:txBody>
          <a:bodyPr>
            <a:noAutofit/>
          </a:bodyPr>
          <a:lstStyle/>
          <a:p>
            <a:pPr algn="l"/>
            <a:r>
              <a:rPr lang="ru-RU" sz="2400" b="1" dirty="0" smtClean="0">
                <a:solidFill>
                  <a:srgbClr val="1D5D03"/>
                </a:solidFill>
                <a:latin typeface="Monotype Corsiva" pitchFamily="66" charset="0"/>
              </a:rPr>
              <a:t>Автор: </a:t>
            </a:r>
            <a:r>
              <a:rPr lang="ru-RU" sz="2400" dirty="0" err="1" smtClean="0">
                <a:solidFill>
                  <a:srgbClr val="1D5D03"/>
                </a:solidFill>
                <a:latin typeface="Monotype Corsiva" pitchFamily="66" charset="0"/>
              </a:rPr>
              <a:t>Антонян</a:t>
            </a:r>
            <a:r>
              <a:rPr lang="ru-RU" sz="2400" dirty="0" smtClean="0">
                <a:solidFill>
                  <a:srgbClr val="1D5D03"/>
                </a:solidFill>
                <a:latin typeface="Monotype Corsiva" pitchFamily="66" charset="0"/>
              </a:rPr>
              <a:t> Елизавета </a:t>
            </a:r>
            <a:r>
              <a:rPr lang="ru-RU" sz="2400" dirty="0" err="1" smtClean="0">
                <a:solidFill>
                  <a:srgbClr val="1D5D03"/>
                </a:solidFill>
                <a:latin typeface="Monotype Corsiva" pitchFamily="66" charset="0"/>
              </a:rPr>
              <a:t>Тиграновна</a:t>
            </a:r>
            <a:r>
              <a:rPr lang="ru-RU" sz="2400" dirty="0" smtClean="0">
                <a:solidFill>
                  <a:srgbClr val="1D5D03"/>
                </a:solidFill>
                <a:latin typeface="Monotype Corsiva" pitchFamily="66" charset="0"/>
              </a:rPr>
              <a:t> </a:t>
            </a:r>
            <a:r>
              <a:rPr lang="ru-RU" sz="2400" dirty="0">
                <a:solidFill>
                  <a:srgbClr val="1D5D03"/>
                </a:solidFill>
                <a:latin typeface="Monotype Corsiva" pitchFamily="66" charset="0"/>
              </a:rPr>
              <a:t>9</a:t>
            </a:r>
            <a:r>
              <a:rPr lang="ru-RU" sz="2400" dirty="0" smtClean="0">
                <a:solidFill>
                  <a:srgbClr val="1D5D03"/>
                </a:solidFill>
                <a:latin typeface="Monotype Corsiva" pitchFamily="66" charset="0"/>
              </a:rPr>
              <a:t> класс             МКОУ </a:t>
            </a:r>
            <a:r>
              <a:rPr lang="ru-RU" sz="2400" dirty="0" err="1" smtClean="0">
                <a:solidFill>
                  <a:srgbClr val="1D5D03"/>
                </a:solidFill>
                <a:latin typeface="Monotype Corsiva" pitchFamily="66" charset="0"/>
              </a:rPr>
              <a:t>Карайчевская</a:t>
            </a:r>
            <a:r>
              <a:rPr lang="ru-RU" sz="2400" dirty="0" smtClean="0">
                <a:solidFill>
                  <a:srgbClr val="1D5D03"/>
                </a:solidFill>
                <a:latin typeface="Monotype Corsiva" pitchFamily="66" charset="0"/>
              </a:rPr>
              <a:t> ООШ </a:t>
            </a:r>
            <a:r>
              <a:rPr lang="ru-RU" sz="2400" dirty="0" err="1" smtClean="0">
                <a:solidFill>
                  <a:srgbClr val="1D5D03"/>
                </a:solidFill>
                <a:latin typeface="Monotype Corsiva" pitchFamily="66" charset="0"/>
              </a:rPr>
              <a:t>Бутурлиновского</a:t>
            </a:r>
            <a:r>
              <a:rPr lang="ru-RU" sz="2400" dirty="0" smtClean="0">
                <a:solidFill>
                  <a:srgbClr val="1D5D03"/>
                </a:solidFill>
                <a:latin typeface="Monotype Corsiva" pitchFamily="66" charset="0"/>
              </a:rPr>
              <a:t>        муниципального района Воронежской области</a:t>
            </a:r>
          </a:p>
          <a:p>
            <a:pPr algn="l"/>
            <a:r>
              <a:rPr lang="ru-RU" sz="2400" b="1" dirty="0" smtClean="0">
                <a:solidFill>
                  <a:srgbClr val="1D5D03"/>
                </a:solidFill>
                <a:latin typeface="Monotype Corsiva" pitchFamily="66" charset="0"/>
              </a:rPr>
              <a:t>Руководитель: </a:t>
            </a:r>
            <a:r>
              <a:rPr lang="ru-RU" sz="2400" dirty="0" err="1" smtClean="0">
                <a:solidFill>
                  <a:srgbClr val="1D5D03"/>
                </a:solidFill>
                <a:latin typeface="Monotype Corsiva" pitchFamily="66" charset="0"/>
              </a:rPr>
              <a:t>Бодякина</a:t>
            </a:r>
            <a:r>
              <a:rPr lang="ru-RU" sz="2400" dirty="0" smtClean="0">
                <a:solidFill>
                  <a:srgbClr val="1D5D03"/>
                </a:solidFill>
                <a:latin typeface="Monotype Corsiva" pitchFamily="66" charset="0"/>
              </a:rPr>
              <a:t> Светлана Ивановна</a:t>
            </a:r>
            <a:endParaRPr lang="ru-RU" sz="2400" dirty="0">
              <a:solidFill>
                <a:srgbClr val="1D5D03"/>
              </a:solidFill>
              <a:latin typeface="Monotype Corsiva" pitchFamily="66" charset="0"/>
            </a:endParaRPr>
          </a:p>
        </p:txBody>
      </p:sp>
      <p:pic>
        <p:nvPicPr>
          <p:cNvPr id="1026" name="Picture 2" descr="http://foto.svyato.info/uploads/photos/1370_dscn5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61825"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43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12968" cy="6001643"/>
          </a:xfrm>
          <a:prstGeom prst="rect">
            <a:avLst/>
          </a:prstGeom>
        </p:spPr>
        <p:txBody>
          <a:bodyPr wrap="square">
            <a:spAutoFit/>
          </a:bodyPr>
          <a:lstStyle/>
          <a:p>
            <a:r>
              <a:rPr lang="ru-RU" sz="3200" b="1" u="sng" dirty="0">
                <a:solidFill>
                  <a:srgbClr val="1D5D03"/>
                </a:solidFill>
                <a:latin typeface="Monotype Corsiva" pitchFamily="66" charset="0"/>
              </a:rPr>
              <a:t>Цель работы: </a:t>
            </a:r>
            <a:endParaRPr lang="ru-RU" sz="3200" b="1" u="sng" dirty="0" smtClean="0">
              <a:solidFill>
                <a:srgbClr val="1D5D03"/>
              </a:solidFill>
              <a:latin typeface="Monotype Corsiva" pitchFamily="66" charset="0"/>
            </a:endParaRPr>
          </a:p>
          <a:p>
            <a:r>
              <a:rPr lang="ru-RU" sz="3200" b="1" dirty="0">
                <a:solidFill>
                  <a:srgbClr val="1D5D03"/>
                </a:solidFill>
                <a:latin typeface="Monotype Corsiva" pitchFamily="66" charset="0"/>
              </a:rPr>
              <a:t>и</a:t>
            </a:r>
            <a:r>
              <a:rPr lang="ru-RU" sz="3200" b="1" dirty="0" smtClean="0">
                <a:solidFill>
                  <a:srgbClr val="1D5D03"/>
                </a:solidFill>
                <a:latin typeface="Monotype Corsiva" pitchFamily="66" charset="0"/>
              </a:rPr>
              <a:t>зучение </a:t>
            </a:r>
            <a:r>
              <a:rPr lang="ru-RU" sz="3200" b="1" dirty="0">
                <a:solidFill>
                  <a:srgbClr val="1D5D03"/>
                </a:solidFill>
                <a:latin typeface="Monotype Corsiva" pitchFamily="66" charset="0"/>
              </a:rPr>
              <a:t>современного состояния родника села </a:t>
            </a:r>
            <a:r>
              <a:rPr lang="ru-RU" sz="3200" b="1" dirty="0" err="1">
                <a:solidFill>
                  <a:srgbClr val="1D5D03"/>
                </a:solidFill>
                <a:latin typeface="Monotype Corsiva" pitchFamily="66" charset="0"/>
              </a:rPr>
              <a:t>Карайчевка</a:t>
            </a:r>
            <a:r>
              <a:rPr lang="ru-RU" sz="3200" b="1" dirty="0">
                <a:solidFill>
                  <a:srgbClr val="1D5D03"/>
                </a:solidFill>
                <a:latin typeface="Monotype Corsiva" pitchFamily="66" charset="0"/>
              </a:rPr>
              <a:t>, проведение природоохранных мероприятий и благоустройство </a:t>
            </a:r>
            <a:r>
              <a:rPr lang="ru-RU" sz="3200" b="1" dirty="0" smtClean="0">
                <a:solidFill>
                  <a:srgbClr val="1D5D03"/>
                </a:solidFill>
                <a:latin typeface="Monotype Corsiva" pitchFamily="66" charset="0"/>
              </a:rPr>
              <a:t>колодца</a:t>
            </a:r>
          </a:p>
          <a:p>
            <a:r>
              <a:rPr lang="ru-RU" sz="3200" b="1" u="sng" dirty="0" smtClean="0">
                <a:solidFill>
                  <a:srgbClr val="1D5D03"/>
                </a:solidFill>
                <a:latin typeface="Monotype Corsiva" pitchFamily="66" charset="0"/>
              </a:rPr>
              <a:t>Задачи:</a:t>
            </a:r>
          </a:p>
          <a:p>
            <a:r>
              <a:rPr lang="ru-RU" sz="3200" b="1" dirty="0">
                <a:solidFill>
                  <a:srgbClr val="1D5D03"/>
                </a:solidFill>
                <a:latin typeface="Monotype Corsiva" pitchFamily="66" charset="0"/>
              </a:rPr>
              <a:t>1</a:t>
            </a:r>
            <a:r>
              <a:rPr lang="ru-RU" sz="3200" b="1" dirty="0" smtClean="0">
                <a:solidFill>
                  <a:srgbClr val="1D5D03"/>
                </a:solidFill>
                <a:latin typeface="Monotype Corsiva" pitchFamily="66" charset="0"/>
              </a:rPr>
              <a:t>. Собрать </a:t>
            </a:r>
            <a:r>
              <a:rPr lang="ru-RU" sz="3200" b="1" dirty="0">
                <a:solidFill>
                  <a:srgbClr val="1D5D03"/>
                </a:solidFill>
                <a:latin typeface="Monotype Corsiva" pitchFamily="66" charset="0"/>
              </a:rPr>
              <a:t>исторические сведения о </a:t>
            </a:r>
            <a:r>
              <a:rPr lang="ru-RU" sz="3200" b="1" dirty="0" smtClean="0">
                <a:solidFill>
                  <a:srgbClr val="1D5D03"/>
                </a:solidFill>
                <a:latin typeface="Monotype Corsiva" pitchFamily="66" charset="0"/>
              </a:rPr>
              <a:t>роднике </a:t>
            </a:r>
            <a:endParaRPr lang="ru-RU" sz="3200" b="1" dirty="0">
              <a:solidFill>
                <a:srgbClr val="1D5D03"/>
              </a:solidFill>
              <a:latin typeface="Monotype Corsiva" pitchFamily="66" charset="0"/>
            </a:endParaRPr>
          </a:p>
          <a:p>
            <a:r>
              <a:rPr lang="ru-RU" sz="3200" b="1" dirty="0" smtClean="0">
                <a:solidFill>
                  <a:srgbClr val="1D5D03"/>
                </a:solidFill>
                <a:latin typeface="Monotype Corsiva" pitchFamily="66" charset="0"/>
              </a:rPr>
              <a:t>2</a:t>
            </a:r>
            <a:r>
              <a:rPr lang="ru-RU" sz="3200" b="1" dirty="0" smtClean="0">
                <a:solidFill>
                  <a:srgbClr val="1D5D03"/>
                </a:solidFill>
                <a:latin typeface="Monotype Corsiva" pitchFamily="66" charset="0"/>
              </a:rPr>
              <a:t>. Сохранить </a:t>
            </a:r>
            <a:r>
              <a:rPr lang="ru-RU" sz="3200" b="1" dirty="0">
                <a:solidFill>
                  <a:srgbClr val="1D5D03"/>
                </a:solidFill>
                <a:latin typeface="Monotype Corsiva" pitchFamily="66" charset="0"/>
              </a:rPr>
              <a:t>в памяти нравственные традиции и народную культуру</a:t>
            </a:r>
          </a:p>
          <a:p>
            <a:r>
              <a:rPr lang="ru-RU" sz="3200" b="1" dirty="0" smtClean="0">
                <a:solidFill>
                  <a:srgbClr val="1D5D03"/>
                </a:solidFill>
                <a:latin typeface="Monotype Corsiva" pitchFamily="66" charset="0"/>
              </a:rPr>
              <a:t>3</a:t>
            </a:r>
            <a:r>
              <a:rPr lang="ru-RU" sz="3200" b="1" dirty="0" smtClean="0">
                <a:solidFill>
                  <a:srgbClr val="1D5D03"/>
                </a:solidFill>
                <a:latin typeface="Monotype Corsiva" pitchFamily="66" charset="0"/>
              </a:rPr>
              <a:t>. Провести </a:t>
            </a:r>
            <a:r>
              <a:rPr lang="ru-RU" sz="3200" b="1" dirty="0">
                <a:solidFill>
                  <a:srgbClr val="1D5D03"/>
                </a:solidFill>
                <a:latin typeface="Monotype Corsiva" pitchFamily="66" charset="0"/>
              </a:rPr>
              <a:t>социологический опрос с целью изучения общественного мнения о роднике и его благоустройстве. </a:t>
            </a:r>
          </a:p>
          <a:p>
            <a:r>
              <a:rPr lang="ru-RU" sz="3200" b="1" dirty="0">
                <a:solidFill>
                  <a:srgbClr val="1D5D03"/>
                </a:solidFill>
                <a:latin typeface="Monotype Corsiva" pitchFamily="66" charset="0"/>
              </a:rPr>
              <a:t>4</a:t>
            </a:r>
            <a:r>
              <a:rPr lang="ru-RU" sz="3200" b="1" dirty="0" smtClean="0">
                <a:solidFill>
                  <a:srgbClr val="1D5D03"/>
                </a:solidFill>
                <a:latin typeface="Monotype Corsiva" pitchFamily="66" charset="0"/>
              </a:rPr>
              <a:t>. Провести </a:t>
            </a:r>
            <a:r>
              <a:rPr lang="ru-RU" sz="3200" b="1" dirty="0">
                <a:solidFill>
                  <a:srgbClr val="1D5D03"/>
                </a:solidFill>
                <a:latin typeface="Monotype Corsiva" pitchFamily="66" charset="0"/>
              </a:rPr>
              <a:t>работу по благоустройству </a:t>
            </a:r>
            <a:r>
              <a:rPr lang="ru-RU" sz="3200" b="1" dirty="0" smtClean="0">
                <a:solidFill>
                  <a:srgbClr val="1D5D03"/>
                </a:solidFill>
                <a:latin typeface="Monotype Corsiva" pitchFamily="66" charset="0"/>
              </a:rPr>
              <a:t>родника</a:t>
            </a:r>
            <a:endParaRPr lang="ru-RU" sz="3200" b="1" dirty="0">
              <a:solidFill>
                <a:srgbClr val="1D5D03"/>
              </a:solidFill>
              <a:latin typeface="Monotype Corsiva" pitchFamily="66" charset="0"/>
            </a:endParaRPr>
          </a:p>
        </p:txBody>
      </p:sp>
    </p:spTree>
    <p:extLst>
      <p:ext uri="{BB962C8B-B14F-4D97-AF65-F5344CB8AC3E}">
        <p14:creationId xmlns:p14="http://schemas.microsoft.com/office/powerpoint/2010/main" val="119177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545" y="3861048"/>
            <a:ext cx="3566454" cy="30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 y="0"/>
            <a:ext cx="9143999" cy="7135800"/>
          </a:xfrm>
          <a:prstGeom prst="rect">
            <a:avLst/>
          </a:prstGeom>
        </p:spPr>
        <p:txBody>
          <a:bodyPr wrap="square">
            <a:spAutoFit/>
          </a:bodyPr>
          <a:lstStyle/>
          <a:p>
            <a:pPr indent="449580" algn="just">
              <a:lnSpc>
                <a:spcPct val="115000"/>
              </a:lnSpc>
              <a:spcAft>
                <a:spcPts val="0"/>
              </a:spcAft>
            </a:pPr>
            <a:r>
              <a:rPr lang="ru-RU" sz="2400" b="1" u="sng" dirty="0" smtClean="0">
                <a:solidFill>
                  <a:srgbClr val="000000"/>
                </a:solidFill>
                <a:latin typeface="Monotype Corsiva" pitchFamily="66" charset="0"/>
                <a:ea typeface="Times New Roman"/>
                <a:cs typeface="Times New Roman"/>
              </a:rPr>
              <a:t>Актуальность проекта</a:t>
            </a:r>
          </a:p>
          <a:p>
            <a:pPr indent="449580" algn="just">
              <a:lnSpc>
                <a:spcPct val="115000"/>
              </a:lnSpc>
              <a:spcAft>
                <a:spcPts val="0"/>
              </a:spcAft>
            </a:pPr>
            <a:r>
              <a:rPr lang="ru-RU" dirty="0">
                <a:solidFill>
                  <a:srgbClr val="000000"/>
                </a:solidFill>
                <a:latin typeface="Monotype Corsiva" pitchFamily="66" charset="0"/>
                <a:ea typeface="Times New Roman"/>
                <a:cs typeface="Times New Roman"/>
              </a:rPr>
              <a:t>В истории нашей страны есть  «страшные страницы». Это время разорения и уничтожения  храмов, разрушение монастырей, гонения на служителей церкви, </a:t>
            </a:r>
            <a:r>
              <a:rPr lang="ru-RU" dirty="0" smtClean="0">
                <a:solidFill>
                  <a:srgbClr val="000000"/>
                </a:solidFill>
                <a:latin typeface="Monotype Corsiva" pitchFamily="66" charset="0"/>
                <a:ea typeface="Times New Roman"/>
                <a:cs typeface="Times New Roman"/>
              </a:rPr>
              <a:t>людей, </a:t>
            </a:r>
            <a:r>
              <a:rPr lang="ru-RU" dirty="0">
                <a:solidFill>
                  <a:srgbClr val="000000"/>
                </a:solidFill>
                <a:latin typeface="Monotype Corsiva" pitchFamily="66" charset="0"/>
                <a:ea typeface="Times New Roman"/>
                <a:cs typeface="Times New Roman"/>
              </a:rPr>
              <a:t>исповедующих православную веру. Таким же испытаниям подверглись и святые источники, колодцы, озера. Их засыпали землей, известью, заваливали </a:t>
            </a:r>
            <a:r>
              <a:rPr lang="ru-RU" dirty="0" smtClean="0">
                <a:solidFill>
                  <a:srgbClr val="000000"/>
                </a:solidFill>
                <a:latin typeface="Monotype Corsiva" pitchFamily="66" charset="0"/>
                <a:ea typeface="Times New Roman"/>
                <a:cs typeface="Times New Roman"/>
              </a:rPr>
              <a:t>мусором, замуровывали </a:t>
            </a:r>
            <a:r>
              <a:rPr lang="ru-RU" dirty="0">
                <a:solidFill>
                  <a:srgbClr val="000000"/>
                </a:solidFill>
                <a:latin typeface="Monotype Corsiva" pitchFamily="66" charset="0"/>
                <a:ea typeface="Times New Roman"/>
                <a:cs typeface="Times New Roman"/>
              </a:rPr>
              <a:t>цементом. Но все действия были напрасны…Чудесным образом, святые струи пробивались сквозь толщу бетона, очищались от грязи, направляя свои воды навстречу верующим. Сегодня мы исправляем ошибки наших прадедов, восстанавливая  источники, изучаем по крупицам историю их возникновения</a:t>
            </a:r>
            <a:r>
              <a:rPr lang="ru-RU" dirty="0" smtClean="0">
                <a:solidFill>
                  <a:srgbClr val="000000"/>
                </a:solidFill>
                <a:latin typeface="Monotype Corsiva" pitchFamily="66" charset="0"/>
                <a:ea typeface="Times New Roman"/>
                <a:cs typeface="Times New Roman"/>
              </a:rPr>
              <a:t>. </a:t>
            </a:r>
          </a:p>
          <a:p>
            <a:pPr indent="449580" algn="just">
              <a:lnSpc>
                <a:spcPct val="115000"/>
              </a:lnSpc>
              <a:spcAft>
                <a:spcPts val="0"/>
              </a:spcAft>
            </a:pPr>
            <a:endParaRPr lang="ru-RU" dirty="0" smtClean="0">
              <a:solidFill>
                <a:srgbClr val="000000"/>
              </a:solidFill>
              <a:latin typeface="Monotype Corsiva" pitchFamily="66" charset="0"/>
              <a:ea typeface="Times New Roman"/>
              <a:cs typeface="Times New Roman"/>
            </a:endParaRPr>
          </a:p>
          <a:p>
            <a:pPr indent="449580" algn="just">
              <a:lnSpc>
                <a:spcPct val="115000"/>
              </a:lnSpc>
              <a:spcAft>
                <a:spcPts val="0"/>
              </a:spcAft>
            </a:pPr>
            <a:r>
              <a:rPr lang="ru-RU" dirty="0" smtClean="0">
                <a:latin typeface="Monotype Corsiva" pitchFamily="66" charset="0"/>
                <a:ea typeface="Times New Roman"/>
                <a:cs typeface="Times New Roman"/>
              </a:rPr>
              <a:t>Святой </a:t>
            </a:r>
            <a:r>
              <a:rPr lang="ru-RU" dirty="0">
                <a:latin typeface="Monotype Corsiva" pitchFamily="66" charset="0"/>
                <a:ea typeface="Times New Roman"/>
                <a:cs typeface="Times New Roman"/>
              </a:rPr>
              <a:t>родник с водой студёной</a:t>
            </a:r>
          </a:p>
          <a:p>
            <a:pPr indent="449580" algn="just">
              <a:lnSpc>
                <a:spcPct val="115000"/>
              </a:lnSpc>
              <a:spcAft>
                <a:spcPts val="0"/>
              </a:spcAft>
            </a:pPr>
            <a:r>
              <a:rPr lang="ru-RU" dirty="0">
                <a:latin typeface="Monotype Corsiva" pitchFamily="66" charset="0"/>
                <a:ea typeface="Times New Roman"/>
                <a:cs typeface="Times New Roman"/>
              </a:rPr>
              <a:t>В овраге спрятан за селом.</a:t>
            </a:r>
          </a:p>
          <a:p>
            <a:pPr indent="449580" algn="just">
              <a:lnSpc>
                <a:spcPct val="115000"/>
              </a:lnSpc>
              <a:spcAft>
                <a:spcPts val="0"/>
              </a:spcAft>
            </a:pPr>
            <a:r>
              <a:rPr lang="ru-RU" dirty="0">
                <a:latin typeface="Monotype Corsiva" pitchFamily="66" charset="0"/>
                <a:ea typeface="Times New Roman"/>
                <a:cs typeface="Times New Roman"/>
              </a:rPr>
              <a:t>Деревья кроною зелёной</a:t>
            </a:r>
          </a:p>
          <a:p>
            <a:pPr indent="449580" algn="just">
              <a:lnSpc>
                <a:spcPct val="115000"/>
              </a:lnSpc>
              <a:spcAft>
                <a:spcPts val="0"/>
              </a:spcAft>
            </a:pPr>
            <a:r>
              <a:rPr lang="ru-RU" dirty="0">
                <a:latin typeface="Monotype Corsiva" pitchFamily="66" charset="0"/>
                <a:ea typeface="Times New Roman"/>
                <a:cs typeface="Times New Roman"/>
              </a:rPr>
              <a:t>Склонились тихо над ключом</a:t>
            </a:r>
            <a:r>
              <a:rPr lang="ru-RU" dirty="0" smtClean="0">
                <a:latin typeface="Monotype Corsiva" pitchFamily="66" charset="0"/>
                <a:ea typeface="Times New Roman"/>
                <a:cs typeface="Times New Roman"/>
              </a:rPr>
              <a:t>.</a:t>
            </a:r>
            <a:endParaRPr lang="ru-RU" dirty="0">
              <a:latin typeface="Monotype Corsiva" pitchFamily="66" charset="0"/>
              <a:ea typeface="Times New Roman"/>
              <a:cs typeface="Times New Roman"/>
            </a:endParaRPr>
          </a:p>
          <a:p>
            <a:pPr indent="449580" algn="just">
              <a:lnSpc>
                <a:spcPct val="115000"/>
              </a:lnSpc>
              <a:spcAft>
                <a:spcPts val="0"/>
              </a:spcAft>
            </a:pPr>
            <a:r>
              <a:rPr lang="ru-RU" dirty="0">
                <a:latin typeface="Monotype Corsiva" pitchFamily="66" charset="0"/>
                <a:ea typeface="Times New Roman"/>
                <a:cs typeface="Times New Roman"/>
              </a:rPr>
              <a:t>Он найден был отцом Матфеем</a:t>
            </a:r>
          </a:p>
          <a:p>
            <a:pPr indent="449580" algn="just">
              <a:lnSpc>
                <a:spcPct val="115000"/>
              </a:lnSpc>
              <a:spcAft>
                <a:spcPts val="0"/>
              </a:spcAft>
            </a:pPr>
            <a:r>
              <a:rPr lang="ru-RU" dirty="0">
                <a:latin typeface="Monotype Corsiva" pitchFamily="66" charset="0"/>
                <a:ea typeface="Times New Roman"/>
                <a:cs typeface="Times New Roman"/>
              </a:rPr>
              <a:t>Сто восемнадцать лет назад,</a:t>
            </a:r>
          </a:p>
          <a:p>
            <a:pPr indent="449580" algn="just">
              <a:lnSpc>
                <a:spcPct val="115000"/>
              </a:lnSpc>
              <a:spcAft>
                <a:spcPts val="0"/>
              </a:spcAft>
            </a:pPr>
            <a:r>
              <a:rPr lang="ru-RU" dirty="0">
                <a:latin typeface="Monotype Corsiva" pitchFamily="66" charset="0"/>
                <a:ea typeface="Times New Roman"/>
                <a:cs typeface="Times New Roman"/>
              </a:rPr>
              <a:t>И образ Матери Небесной</a:t>
            </a:r>
          </a:p>
          <a:p>
            <a:pPr indent="449580" algn="just">
              <a:lnSpc>
                <a:spcPct val="115000"/>
              </a:lnSpc>
              <a:spcAft>
                <a:spcPts val="0"/>
              </a:spcAft>
            </a:pPr>
            <a:r>
              <a:rPr lang="ru-RU" dirty="0">
                <a:latin typeface="Monotype Corsiva" pitchFamily="66" charset="0"/>
                <a:ea typeface="Times New Roman"/>
                <a:cs typeface="Times New Roman"/>
              </a:rPr>
              <a:t>Увидел здесь церковный брат</a:t>
            </a:r>
            <a:r>
              <a:rPr lang="ru-RU" dirty="0" smtClean="0">
                <a:latin typeface="Monotype Corsiva" pitchFamily="66" charset="0"/>
                <a:ea typeface="Times New Roman"/>
                <a:cs typeface="Times New Roman"/>
              </a:rPr>
              <a:t>.</a:t>
            </a:r>
            <a:endParaRPr lang="ru-RU" dirty="0">
              <a:latin typeface="Monotype Corsiva" pitchFamily="66" charset="0"/>
              <a:ea typeface="Times New Roman"/>
              <a:cs typeface="Times New Roman"/>
            </a:endParaRPr>
          </a:p>
          <a:p>
            <a:pPr indent="449580" algn="just">
              <a:lnSpc>
                <a:spcPct val="115000"/>
              </a:lnSpc>
              <a:spcAft>
                <a:spcPts val="0"/>
              </a:spcAft>
            </a:pPr>
            <a:r>
              <a:rPr lang="ru-RU" dirty="0">
                <a:latin typeface="Monotype Corsiva" pitchFamily="66" charset="0"/>
                <a:ea typeface="Times New Roman"/>
                <a:cs typeface="Times New Roman"/>
              </a:rPr>
              <a:t>С тех пор родник нам силы </a:t>
            </a:r>
            <a:r>
              <a:rPr lang="ru-RU" dirty="0" smtClean="0">
                <a:latin typeface="Monotype Corsiva" pitchFamily="66" charset="0"/>
                <a:ea typeface="Times New Roman"/>
                <a:cs typeface="Times New Roman"/>
              </a:rPr>
              <a:t>дарит,</a:t>
            </a:r>
          </a:p>
          <a:p>
            <a:pPr indent="449580" algn="just">
              <a:lnSpc>
                <a:spcPct val="115000"/>
              </a:lnSpc>
              <a:spcAft>
                <a:spcPts val="0"/>
              </a:spcAft>
            </a:pPr>
            <a:r>
              <a:rPr lang="ru-RU" dirty="0" smtClean="0">
                <a:latin typeface="Monotype Corsiva" pitchFamily="66" charset="0"/>
                <a:ea typeface="Times New Roman"/>
                <a:cs typeface="Times New Roman"/>
              </a:rPr>
              <a:t>И мы должны его беречь,</a:t>
            </a:r>
          </a:p>
          <a:p>
            <a:pPr indent="449580" algn="just">
              <a:lnSpc>
                <a:spcPct val="115000"/>
              </a:lnSpc>
              <a:spcAft>
                <a:spcPts val="0"/>
              </a:spcAft>
            </a:pPr>
            <a:r>
              <a:rPr lang="ru-RU" dirty="0" smtClean="0">
                <a:latin typeface="Monotype Corsiva" pitchFamily="66" charset="0"/>
                <a:ea typeface="Times New Roman"/>
                <a:cs typeface="Times New Roman"/>
              </a:rPr>
              <a:t>Чтобы досталась нашим детям</a:t>
            </a:r>
          </a:p>
          <a:p>
            <a:pPr indent="449580" algn="just">
              <a:lnSpc>
                <a:spcPct val="115000"/>
              </a:lnSpc>
              <a:spcAft>
                <a:spcPts val="0"/>
              </a:spcAft>
            </a:pPr>
            <a:r>
              <a:rPr lang="ru-RU" dirty="0" smtClean="0">
                <a:latin typeface="Monotype Corsiva" pitchFamily="66" charset="0"/>
                <a:ea typeface="Times New Roman"/>
                <a:cs typeface="Times New Roman"/>
              </a:rPr>
              <a:t>Его </a:t>
            </a:r>
            <a:r>
              <a:rPr lang="ru-RU" dirty="0">
                <a:latin typeface="Monotype Corsiva" pitchFamily="66" charset="0"/>
                <a:ea typeface="Times New Roman"/>
                <a:cs typeface="Times New Roman"/>
              </a:rPr>
              <a:t>живительная течь</a:t>
            </a:r>
            <a:r>
              <a:rPr lang="ru-RU" dirty="0" smtClean="0">
                <a:latin typeface="Monotype Corsiva" pitchFamily="66" charset="0"/>
                <a:ea typeface="Times New Roman"/>
                <a:cs typeface="Times New Roman"/>
              </a:rPr>
              <a:t>.</a:t>
            </a:r>
            <a:endParaRPr lang="ru-RU" sz="1400" dirty="0">
              <a:ea typeface="Times New Roman"/>
              <a:cs typeface="Times New Roman"/>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420" y="3771153"/>
            <a:ext cx="4178313" cy="31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9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5047536"/>
          </a:xfrm>
          <a:prstGeom prst="rect">
            <a:avLst/>
          </a:prstGeom>
        </p:spPr>
        <p:txBody>
          <a:bodyPr wrap="square">
            <a:spAutoFit/>
          </a:bodyPr>
          <a:lstStyle/>
          <a:p>
            <a:pPr>
              <a:lnSpc>
                <a:spcPct val="115000"/>
              </a:lnSpc>
              <a:spcAft>
                <a:spcPts val="0"/>
              </a:spcAft>
            </a:pPr>
            <a:r>
              <a:rPr lang="ru-RU" sz="2000" dirty="0">
                <a:latin typeface="Monotype Corsiva" pitchFamily="66" charset="0"/>
                <a:ea typeface="Times New Roman"/>
                <a:cs typeface="Times New Roman"/>
              </a:rPr>
              <a:t>Святой источник на краю деревни существует более ста пятидесяти лет, и является духовным наследием моей малой родины. К сожалению, к родникам у нас такое же отношение, как к природе вообще: потребительское в лучшем случае и вандализм - в худшем. </a:t>
            </a:r>
            <a:endParaRPr lang="ru-RU" sz="1600" dirty="0">
              <a:latin typeface="Monotype Corsiva" pitchFamily="66" charset="0"/>
              <a:ea typeface="Times New Roman"/>
              <a:cs typeface="Times New Roman"/>
            </a:endParaRPr>
          </a:p>
          <a:p>
            <a:pPr>
              <a:lnSpc>
                <a:spcPct val="115000"/>
              </a:lnSpc>
              <a:spcAft>
                <a:spcPts val="0"/>
              </a:spcAft>
            </a:pPr>
            <a:r>
              <a:rPr lang="ru-RU" sz="2000" dirty="0">
                <a:latin typeface="Monotype Corsiva" pitchFamily="66" charset="0"/>
                <a:ea typeface="Times New Roman"/>
                <a:cs typeface="Times New Roman"/>
              </a:rPr>
              <a:t>Удивительно, но святой источник - исток реки Мечеть, к памятникам природы Воронежской области не отнесен и требует благоустройства, которое влечет за собой материальные затраты. </a:t>
            </a:r>
            <a:endParaRPr lang="ru-RU" sz="1600" dirty="0">
              <a:latin typeface="Monotype Corsiva" pitchFamily="66" charset="0"/>
              <a:ea typeface="Times New Roman"/>
              <a:cs typeface="Times New Roman"/>
            </a:endParaRPr>
          </a:p>
          <a:p>
            <a:pPr>
              <a:lnSpc>
                <a:spcPct val="115000"/>
              </a:lnSpc>
              <a:spcAft>
                <a:spcPts val="0"/>
              </a:spcAft>
            </a:pPr>
            <a:r>
              <a:rPr lang="ru-RU" sz="2000" dirty="0">
                <a:solidFill>
                  <a:srgbClr val="000000"/>
                </a:solidFill>
                <a:latin typeface="Monotype Corsiva" pitchFamily="66" charset="0"/>
                <a:ea typeface="Times New Roman"/>
                <a:cs typeface="Times New Roman"/>
              </a:rPr>
              <a:t>Проведя социологический  опрос жителей села </a:t>
            </a:r>
            <a:r>
              <a:rPr lang="ru-RU" sz="2000" dirty="0" err="1">
                <a:solidFill>
                  <a:srgbClr val="000000"/>
                </a:solidFill>
                <a:latin typeface="Monotype Corsiva" pitchFamily="66" charset="0"/>
                <a:ea typeface="Times New Roman"/>
                <a:cs typeface="Times New Roman"/>
              </a:rPr>
              <a:t>Карайчевки</a:t>
            </a:r>
            <a:r>
              <a:rPr lang="ru-RU" sz="2000" dirty="0">
                <a:solidFill>
                  <a:srgbClr val="000000"/>
                </a:solidFill>
                <a:latin typeface="Monotype Corsiva" pitchFamily="66" charset="0"/>
                <a:ea typeface="Times New Roman"/>
                <a:cs typeface="Times New Roman"/>
              </a:rPr>
              <a:t> с целью выяснения их отношения к источнику, я выявила, что особого желания заниматься благоустройством Святого колодца у них нет. Они почему- то считают, что этим должна заниматься администрация сельского поселения. </a:t>
            </a:r>
            <a:br>
              <a:rPr lang="ru-RU" sz="2000" dirty="0">
                <a:solidFill>
                  <a:srgbClr val="000000"/>
                </a:solidFill>
                <a:latin typeface="Monotype Corsiva" pitchFamily="66" charset="0"/>
                <a:ea typeface="Times New Roman"/>
                <a:cs typeface="Times New Roman"/>
              </a:rPr>
            </a:br>
            <a:r>
              <a:rPr lang="ru-RU" sz="2000" dirty="0">
                <a:latin typeface="Monotype Corsiva" pitchFamily="66" charset="0"/>
                <a:ea typeface="Times New Roman"/>
                <a:cs typeface="Times New Roman"/>
              </a:rPr>
              <a:t>Я хочу призвать своих сверстников к оздоровлению нашего родника, потому что -  это, прежде всего, оздоровление души. Ибо родник –не только вода, это духовность. Воды наших ключей донесут до потомков духовную теплоту тех, кто возродил их к жизни. Возрождая родники, мы приобретаем благословение народа.</a:t>
            </a:r>
            <a:endParaRPr lang="ru-RU" sz="1600" dirty="0">
              <a:latin typeface="Monotype Corsiva" pitchFamily="66" charset="0"/>
              <a:ea typeface="Times New Roman"/>
              <a:cs typeface="Times New Roman"/>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9956"/>
            <a:ext cx="2627784" cy="19680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607074"/>
            <a:ext cx="2987824" cy="223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6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0"/>
            <a:ext cx="6357982" cy="587853"/>
          </a:xfrm>
          <a:prstGeom prst="rect">
            <a:avLst/>
          </a:prstGeom>
        </p:spPr>
        <p:txBody>
          <a:bodyPr wrap="square">
            <a:spAutoFit/>
          </a:bodyPr>
          <a:lstStyle/>
          <a:p>
            <a:pPr indent="449580" algn="ctr">
              <a:lnSpc>
                <a:spcPct val="115000"/>
              </a:lnSpc>
              <a:spcAft>
                <a:spcPts val="0"/>
              </a:spcAft>
            </a:pPr>
            <a:r>
              <a:rPr lang="ru-RU" sz="2800" b="1" u="sng" dirty="0" smtClean="0">
                <a:solidFill>
                  <a:srgbClr val="000000"/>
                </a:solidFill>
                <a:latin typeface="Monotype Corsiva" pitchFamily="66" charset="0"/>
                <a:ea typeface="Times New Roman"/>
                <a:cs typeface="Times New Roman"/>
              </a:rPr>
              <a:t>Социологический опрос</a:t>
            </a:r>
          </a:p>
        </p:txBody>
      </p:sp>
      <p:graphicFrame>
        <p:nvGraphicFramePr>
          <p:cNvPr id="3" name="Диаграмма 2"/>
          <p:cNvGraphicFramePr/>
          <p:nvPr>
            <p:extLst>
              <p:ext uri="{D42A27DB-BD31-4B8C-83A1-F6EECF244321}">
                <p14:modId xmlns:p14="http://schemas.microsoft.com/office/powerpoint/2010/main" val="2161609884"/>
              </p:ext>
            </p:extLst>
          </p:nvPr>
        </p:nvGraphicFramePr>
        <p:xfrm>
          <a:off x="1116600" y="2974948"/>
          <a:ext cx="6767768" cy="3766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155250074"/>
              </p:ext>
            </p:extLst>
          </p:nvPr>
        </p:nvGraphicFramePr>
        <p:xfrm>
          <a:off x="251520" y="642919"/>
          <a:ext cx="8496944" cy="2354033"/>
        </p:xfrm>
        <a:graphic>
          <a:graphicData uri="http://schemas.openxmlformats.org/drawingml/2006/table">
            <a:tbl>
              <a:tblPr/>
              <a:tblGrid>
                <a:gridCol w="8496944">
                  <a:extLst>
                    <a:ext uri="{9D8B030D-6E8A-4147-A177-3AD203B41FA5}">
                      <a16:colId xmlns:a16="http://schemas.microsoft.com/office/drawing/2014/main" val="20000"/>
                    </a:ext>
                  </a:extLst>
                </a:gridCol>
              </a:tblGrid>
              <a:tr h="2354033">
                <a:tc>
                  <a:txBody>
                    <a:bodyPr/>
                    <a:lstStyle/>
                    <a:p>
                      <a:pPr marL="0" lvl="0" indent="0" algn="just">
                        <a:lnSpc>
                          <a:spcPct val="150000"/>
                        </a:lnSpc>
                        <a:spcAft>
                          <a:spcPts val="0"/>
                        </a:spcAft>
                        <a:buFont typeface="+mj-lt"/>
                        <a:buNone/>
                      </a:pPr>
                      <a:r>
                        <a:rPr lang="ru-RU" sz="2000" b="1" dirty="0" smtClean="0">
                          <a:solidFill>
                            <a:srgbClr val="000000"/>
                          </a:solidFill>
                          <a:latin typeface="Monotype Corsiva" panose="03010101010201010101" pitchFamily="66" charset="0"/>
                          <a:ea typeface="Times New Roman"/>
                          <a:cs typeface="Times New Roman"/>
                        </a:rPr>
                        <a:t>1. Необходим </a:t>
                      </a:r>
                      <a:r>
                        <a:rPr lang="ru-RU" sz="2000" b="1" dirty="0">
                          <a:solidFill>
                            <a:srgbClr val="000000"/>
                          </a:solidFill>
                          <a:latin typeface="Monotype Corsiva" panose="03010101010201010101" pitchFamily="66" charset="0"/>
                          <a:ea typeface="Times New Roman"/>
                          <a:cs typeface="Times New Roman"/>
                        </a:rPr>
                        <a:t>ли источник жителям?</a:t>
                      </a:r>
                      <a:endParaRPr lang="ru-RU" sz="1200" b="1" dirty="0">
                        <a:latin typeface="Monotype Corsiva" panose="03010101010201010101" pitchFamily="66" charset="0"/>
                        <a:ea typeface="Calibri"/>
                        <a:cs typeface="Times New Roman"/>
                      </a:endParaRPr>
                    </a:p>
                    <a:p>
                      <a:pPr marL="0" lvl="0" indent="0" algn="just">
                        <a:lnSpc>
                          <a:spcPct val="150000"/>
                        </a:lnSpc>
                        <a:spcAft>
                          <a:spcPts val="0"/>
                        </a:spcAft>
                        <a:buFont typeface="+mj-lt"/>
                        <a:buNone/>
                      </a:pPr>
                      <a:r>
                        <a:rPr lang="ru-RU" sz="2000" b="1" dirty="0" smtClean="0">
                          <a:solidFill>
                            <a:srgbClr val="000000"/>
                          </a:solidFill>
                          <a:latin typeface="Monotype Corsiva" panose="03010101010201010101" pitchFamily="66" charset="0"/>
                          <a:ea typeface="Times New Roman"/>
                          <a:cs typeface="Times New Roman"/>
                        </a:rPr>
                        <a:t>2. Использовали </a:t>
                      </a:r>
                      <a:r>
                        <a:rPr lang="ru-RU" sz="2000" b="1" dirty="0">
                          <a:solidFill>
                            <a:srgbClr val="000000"/>
                          </a:solidFill>
                          <a:latin typeface="Monotype Corsiva" panose="03010101010201010101" pitchFamily="66" charset="0"/>
                          <a:ea typeface="Times New Roman"/>
                          <a:cs typeface="Times New Roman"/>
                        </a:rPr>
                        <a:t>ли Вы воду источника в лечебных </a:t>
                      </a:r>
                      <a:r>
                        <a:rPr lang="ru-RU" sz="2000" b="1" dirty="0" smtClean="0">
                          <a:solidFill>
                            <a:srgbClr val="000000"/>
                          </a:solidFill>
                          <a:latin typeface="Monotype Corsiva" panose="03010101010201010101" pitchFamily="66" charset="0"/>
                          <a:ea typeface="Times New Roman"/>
                          <a:cs typeface="Times New Roman"/>
                        </a:rPr>
                        <a:t>целях?</a:t>
                      </a:r>
                      <a:endParaRPr lang="ru-RU" sz="1200" b="1" dirty="0">
                        <a:solidFill>
                          <a:schemeClr val="tx1"/>
                        </a:solidFill>
                        <a:latin typeface="Monotype Corsiva" panose="03010101010201010101" pitchFamily="66" charset="0"/>
                        <a:ea typeface="Times New Roman"/>
                        <a:cs typeface="Times New Roman"/>
                      </a:endParaRPr>
                    </a:p>
                    <a:p>
                      <a:pPr marL="0" lvl="0" indent="0" algn="just">
                        <a:lnSpc>
                          <a:spcPct val="150000"/>
                        </a:lnSpc>
                        <a:spcAft>
                          <a:spcPts val="0"/>
                        </a:spcAft>
                        <a:buFont typeface="+mj-lt"/>
                        <a:buNone/>
                      </a:pPr>
                      <a:r>
                        <a:rPr lang="ru-RU" sz="2000" b="1" dirty="0" smtClean="0">
                          <a:solidFill>
                            <a:srgbClr val="000000"/>
                          </a:solidFill>
                          <a:latin typeface="Monotype Corsiva" panose="03010101010201010101" pitchFamily="66" charset="0"/>
                          <a:ea typeface="Times New Roman"/>
                          <a:cs typeface="Times New Roman"/>
                        </a:rPr>
                        <a:t>3.</a:t>
                      </a:r>
                      <a:r>
                        <a:rPr lang="ru-RU" sz="2000" b="1" baseline="0" dirty="0" smtClean="0">
                          <a:solidFill>
                            <a:srgbClr val="000000"/>
                          </a:solidFill>
                          <a:latin typeface="Monotype Corsiva" panose="03010101010201010101" pitchFamily="66" charset="0"/>
                          <a:ea typeface="Times New Roman"/>
                          <a:cs typeface="Times New Roman"/>
                        </a:rPr>
                        <a:t> </a:t>
                      </a:r>
                      <a:r>
                        <a:rPr lang="ru-RU" sz="2000" b="1" dirty="0" smtClean="0">
                          <a:solidFill>
                            <a:srgbClr val="000000"/>
                          </a:solidFill>
                          <a:latin typeface="Monotype Corsiva" panose="03010101010201010101" pitchFamily="66" charset="0"/>
                          <a:ea typeface="Times New Roman"/>
                          <a:cs typeface="Times New Roman"/>
                        </a:rPr>
                        <a:t>Загрязняете </a:t>
                      </a:r>
                      <a:r>
                        <a:rPr lang="ru-RU" sz="2000" b="1" dirty="0">
                          <a:solidFill>
                            <a:srgbClr val="000000"/>
                          </a:solidFill>
                          <a:latin typeface="Monotype Corsiva" panose="03010101010201010101" pitchFamily="66" charset="0"/>
                          <a:ea typeface="Times New Roman"/>
                          <a:cs typeface="Times New Roman"/>
                        </a:rPr>
                        <a:t>ли территорию </a:t>
                      </a:r>
                      <a:r>
                        <a:rPr lang="ru-RU" sz="2000" b="1" dirty="0" smtClean="0">
                          <a:solidFill>
                            <a:srgbClr val="000000"/>
                          </a:solidFill>
                          <a:latin typeface="Monotype Corsiva" panose="03010101010201010101" pitchFamily="66" charset="0"/>
                          <a:ea typeface="Times New Roman"/>
                          <a:cs typeface="Times New Roman"/>
                        </a:rPr>
                        <a:t>источника</a:t>
                      </a:r>
                      <a:endParaRPr lang="ru-RU" sz="1200" b="1" dirty="0">
                        <a:solidFill>
                          <a:schemeClr val="tx1"/>
                        </a:solidFill>
                        <a:latin typeface="Monotype Corsiva" panose="03010101010201010101" pitchFamily="66" charset="0"/>
                        <a:ea typeface="Times New Roman"/>
                        <a:cs typeface="Times New Roman"/>
                      </a:endParaRPr>
                    </a:p>
                    <a:p>
                      <a:pPr marL="0" lvl="0" indent="0" algn="just">
                        <a:lnSpc>
                          <a:spcPct val="150000"/>
                        </a:lnSpc>
                        <a:spcAft>
                          <a:spcPts val="0"/>
                        </a:spcAft>
                        <a:buFont typeface="+mj-lt"/>
                        <a:buNone/>
                      </a:pPr>
                      <a:r>
                        <a:rPr lang="ru-RU" sz="2000" b="1" dirty="0" smtClean="0">
                          <a:solidFill>
                            <a:srgbClr val="000000"/>
                          </a:solidFill>
                          <a:latin typeface="Monotype Corsiva" panose="03010101010201010101" pitchFamily="66" charset="0"/>
                          <a:ea typeface="Times New Roman"/>
                          <a:cs typeface="Times New Roman"/>
                        </a:rPr>
                        <a:t>4. Кто </a:t>
                      </a:r>
                      <a:r>
                        <a:rPr lang="ru-RU" sz="2000" b="1" dirty="0">
                          <a:solidFill>
                            <a:srgbClr val="000000"/>
                          </a:solidFill>
                          <a:latin typeface="Monotype Corsiva" panose="03010101010201010101" pitchFamily="66" charset="0"/>
                          <a:ea typeface="Times New Roman"/>
                          <a:cs typeface="Times New Roman"/>
                        </a:rPr>
                        <a:t>должен </a:t>
                      </a:r>
                      <a:r>
                        <a:rPr lang="ru-RU" sz="2000" b="1" dirty="0" smtClean="0">
                          <a:solidFill>
                            <a:srgbClr val="000000"/>
                          </a:solidFill>
                          <a:latin typeface="Monotype Corsiva" panose="03010101010201010101" pitchFamily="66" charset="0"/>
                          <a:ea typeface="Times New Roman"/>
                          <a:cs typeface="Times New Roman"/>
                        </a:rPr>
                        <a:t>заниматься благоустройством территории родника</a:t>
                      </a:r>
                      <a:endParaRPr lang="ru-RU" sz="1200" b="1" dirty="0">
                        <a:solidFill>
                          <a:schemeClr val="tx1"/>
                        </a:solidFill>
                        <a:latin typeface="Monotype Corsiva" panose="03010101010201010101" pitchFamily="66" charset="0"/>
                        <a:ea typeface="Times New Roman"/>
                        <a:cs typeface="Times New Roman"/>
                      </a:endParaRPr>
                    </a:p>
                    <a:p>
                      <a:pPr marL="0" lvl="0" indent="0" algn="just">
                        <a:lnSpc>
                          <a:spcPct val="150000"/>
                        </a:lnSpc>
                        <a:spcAft>
                          <a:spcPts val="0"/>
                        </a:spcAft>
                        <a:buFont typeface="+mj-lt"/>
                        <a:buNone/>
                      </a:pPr>
                      <a:r>
                        <a:rPr lang="ru-RU" sz="2000" b="1" dirty="0" smtClean="0">
                          <a:solidFill>
                            <a:srgbClr val="000000"/>
                          </a:solidFill>
                          <a:latin typeface="Monotype Corsiva" panose="03010101010201010101" pitchFamily="66" charset="0"/>
                          <a:ea typeface="Times New Roman"/>
                          <a:cs typeface="Times New Roman"/>
                        </a:rPr>
                        <a:t>5. Готовы </a:t>
                      </a:r>
                      <a:r>
                        <a:rPr lang="ru-RU" sz="2000" b="1" dirty="0">
                          <a:solidFill>
                            <a:srgbClr val="000000"/>
                          </a:solidFill>
                          <a:latin typeface="Monotype Corsiva" panose="03010101010201010101" pitchFamily="66" charset="0"/>
                          <a:ea typeface="Times New Roman"/>
                          <a:cs typeface="Times New Roman"/>
                        </a:rPr>
                        <a:t>ли Вы лично принять участие в благоустройстве территории </a:t>
                      </a:r>
                      <a:r>
                        <a:rPr lang="ru-RU" sz="2000" b="1" dirty="0" smtClean="0">
                          <a:solidFill>
                            <a:srgbClr val="000000"/>
                          </a:solidFill>
                          <a:latin typeface="Monotype Corsiva" panose="03010101010201010101" pitchFamily="66" charset="0"/>
                          <a:ea typeface="Times New Roman"/>
                          <a:cs typeface="Times New Roman"/>
                        </a:rPr>
                        <a:t>родника?</a:t>
                      </a:r>
                      <a:endParaRPr lang="ru-RU" sz="1200" b="1" dirty="0">
                        <a:latin typeface="Monotype Corsiva" panose="03010101010201010101" pitchFamily="66" charset="0"/>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2670" y="5870236"/>
            <a:ext cx="184731" cy="461665"/>
          </a:xfrm>
          <a:prstGeom prst="rect">
            <a:avLst/>
          </a:prstGeom>
        </p:spPr>
        <p:txBody>
          <a:bodyPr wrap="none">
            <a:spAutoFit/>
          </a:bodyPr>
          <a:lstStyle/>
          <a:p>
            <a:pPr lvl="0"/>
            <a:endParaRPr lang="ru-RU" sz="2400"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060450"/>
            <a:ext cx="81883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Растительный мир изменяется? Рецепты народной медиц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212850"/>
            <a:ext cx="81883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003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476</Words>
  <Application>Microsoft Office PowerPoint</Application>
  <PresentationFormat>Экран (4:3)</PresentationFormat>
  <Paragraphs>34</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Monotype Corsiva</vt:lpstr>
      <vt:lpstr>Times New Roman</vt:lpstr>
      <vt:lpstr>Тема Office</vt:lpstr>
      <vt:lpstr>XXI областной конкурс социальных проектов  в рамках Всероссийской акции «Я - гражданин России»  Проект «Возвращение  к истокам»</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МОУ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Растения моего края, занесённые в Красную книгу Воронежской области</dc:title>
  <dc:creator>СОШ</dc:creator>
  <cp:lastModifiedBy>Пользователь</cp:lastModifiedBy>
  <cp:revision>51</cp:revision>
  <dcterms:created xsi:type="dcterms:W3CDTF">2015-04-16T06:46:19Z</dcterms:created>
  <dcterms:modified xsi:type="dcterms:W3CDTF">2021-02-01T19:27:35Z</dcterms:modified>
</cp:coreProperties>
</file>